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511" r:id="rId2"/>
    <p:sldId id="463" r:id="rId3"/>
    <p:sldId id="510" r:id="rId4"/>
    <p:sldId id="512" r:id="rId5"/>
    <p:sldId id="513" r:id="rId6"/>
    <p:sldId id="514" r:id="rId7"/>
    <p:sldId id="520" r:id="rId8"/>
    <p:sldId id="521" r:id="rId9"/>
    <p:sldId id="515" r:id="rId10"/>
    <p:sldId id="517" r:id="rId11"/>
    <p:sldId id="518" r:id="rId12"/>
    <p:sldId id="519" r:id="rId13"/>
    <p:sldId id="477" r:id="rId14"/>
    <p:sldId id="399" r:id="rId15"/>
    <p:sldId id="409" r:id="rId16"/>
    <p:sldId id="481" r:id="rId17"/>
    <p:sldId id="482" r:id="rId18"/>
    <p:sldId id="5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28390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experience.sap.com/fiori-design-web/message-popover/" TargetMode="External"/><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github.com/soyuztechnologies/brakesindia_UI5_Fiori_Feb7/blob/master/Day%209/Exercise_ToolBar%26MessageBox/webapp/controller/View2.controller.js" TargetMode="External"/><Relationship Id="rId4" Type="http://schemas.openxmlformats.org/officeDocument/2006/relationships/hyperlink" Target="https://github.com/soyuztechnologies/brakesindia_UI5_Fiori_Feb7/blob/master/Day%209/Exercise_ToolBar%26MessageBox/webapp/view/View2.view.x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9/Exercise_WorkListApp/webapp/view/View2.view.xml" TargetMode="External"/><Relationship Id="rId5" Type="http://schemas.openxmlformats.org/officeDocument/2006/relationships/hyperlink" Target="https://github.com/soyuztechnologies/brakesindia_UI5_Fiori_Feb7/blob/master/Day%209/Exercise_WorkListApp/webapp/controller/View1.controller.js" TargetMode="External"/><Relationship Id="rId4" Type="http://schemas.openxmlformats.org/officeDocument/2006/relationships/hyperlink" Target="https://github.com/soyuztechnologies/brakesindia_UI5_Fiori_Feb7/blob/master/Day%209/Exercise_WorkListApp/webapp/view/View1.view.x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entity/sap.m.Lis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9/Exercise_BasicLists/webapp/view/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9/Exercise_ListBinding/webapp/view/View1.view.xml" TargetMode="External"/><Relationship Id="rId7"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9/Exercise_ListBinding/webapp/util/formatter.js" TargetMode="External"/><Relationship Id="rId5" Type="http://schemas.openxmlformats.org/officeDocument/2006/relationships/hyperlink" Target="https://github.com/soyuztechnologies/brakesindia_UI5_Fiori_Feb7/blob/master/Day%209/Exercise_ListBinding/webapp/mockdata/fruits.json" TargetMode="External"/><Relationship Id="rId4" Type="http://schemas.openxmlformats.org/officeDocument/2006/relationships/hyperlink" Target="https://github.com/soyuztechnologies/brakesindia_UI5_Fiori_Feb7/blob/master/Day%209/Exercise_ListBinding/webapp/manifest.js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9/Exercise_Search/webapp/view/View1.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oyuztechnologies/brakesindia_UI5_Fiori_Feb7/blob/master/Day%209/Exercise_Search/webapp/controller/View1.controller.j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96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Toolbar &amp; Message Box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TextBox 8">
            <a:extLst>
              <a:ext uri="{FF2B5EF4-FFF2-40B4-BE49-F238E27FC236}">
                <a16:creationId xmlns:a16="http://schemas.microsoft.com/office/drawing/2014/main" id="{145F0A31-A6DF-471C-930E-4B72675441DF}"/>
              </a:ext>
            </a:extLst>
          </p:cNvPr>
          <p:cNvSpPr txBox="1"/>
          <p:nvPr/>
        </p:nvSpPr>
        <p:spPr>
          <a:xfrm>
            <a:off x="261764" y="779090"/>
            <a:ext cx="5920375" cy="5632311"/>
          </a:xfrm>
          <a:prstGeom prst="rect">
            <a:avLst/>
          </a:prstGeom>
          <a:noFill/>
        </p:spPr>
        <p:txBody>
          <a:bodyPr wrap="square" rtlCol="0">
            <a:spAutoFit/>
          </a:bodyPr>
          <a:lstStyle/>
          <a:p>
            <a:pPr algn="just"/>
            <a:r>
              <a:rPr lang="en-US" b="1" dirty="0"/>
              <a:t>Toolbar</a:t>
            </a:r>
            <a:r>
              <a:rPr lang="en-US" dirty="0"/>
              <a:t>:- </a:t>
            </a:r>
            <a:r>
              <a:rPr lang="en-US" b="0" i="0" dirty="0">
                <a:solidFill>
                  <a:srgbClr val="202124"/>
                </a:solidFill>
                <a:effectLst/>
              </a:rPr>
              <a:t>A toolbar is </a:t>
            </a:r>
            <a:r>
              <a:rPr lang="en-US" b="1" i="0" dirty="0">
                <a:solidFill>
                  <a:srgbClr val="202124"/>
                </a:solidFill>
                <a:effectLst/>
              </a:rPr>
              <a:t>a set of icons or buttons that are part of a software program's interface or an open window</a:t>
            </a:r>
            <a:r>
              <a:rPr lang="en-US" b="0" i="0" dirty="0">
                <a:solidFill>
                  <a:srgbClr val="202124"/>
                </a:solidFill>
                <a:effectLst/>
              </a:rPr>
              <a:t>.</a:t>
            </a:r>
          </a:p>
          <a:p>
            <a:pPr algn="just"/>
            <a:r>
              <a:rPr lang="en-US" dirty="0">
                <a:solidFill>
                  <a:srgbClr val="0A0A0A"/>
                </a:solidFill>
              </a:rPr>
              <a:t>T</a:t>
            </a:r>
            <a:r>
              <a:rPr lang="en-US" b="0" i="0" dirty="0">
                <a:solidFill>
                  <a:srgbClr val="0A0A0A"/>
                </a:solidFill>
                <a:effectLst/>
              </a:rPr>
              <a:t>oolbars have items such as Back and Forward buttons, a Home button, and an address field.</a:t>
            </a:r>
            <a:endParaRPr lang="en-US" dirty="0"/>
          </a:p>
          <a:p>
            <a:pPr algn="just"/>
            <a:endParaRPr lang="en-US" dirty="0"/>
          </a:p>
          <a:p>
            <a:pPr algn="just"/>
            <a:r>
              <a:rPr lang="en-US" b="1" dirty="0"/>
              <a:t>MessageBox:</a:t>
            </a:r>
            <a:r>
              <a:rPr lang="en-US" dirty="0"/>
              <a:t> - </a:t>
            </a:r>
            <a:r>
              <a:rPr lang="en-US" b="0" i="0" dirty="0">
                <a:solidFill>
                  <a:srgbClr val="333333"/>
                </a:solidFill>
                <a:effectLst/>
              </a:rPr>
              <a:t>The message box (sap.m.MessageBox) is a special dialog that allows you to display messages to the user. Compared to the </a:t>
            </a:r>
            <a:r>
              <a:rPr lang="en-US" b="0" i="0" u="sng" dirty="0">
                <a:solidFill>
                  <a:srgbClr val="427CAC"/>
                </a:solidFill>
                <a:effectLst/>
                <a:hlinkClick r:id="rId3"/>
              </a:rPr>
              <a:t>message popover</a:t>
            </a:r>
            <a:r>
              <a:rPr lang="en-US" b="0" i="0" dirty="0">
                <a:solidFill>
                  <a:srgbClr val="333333"/>
                </a:solidFill>
                <a:effectLst/>
              </a:rPr>
              <a:t> (sap.m.MessagePopover), you can use the message box to display messages that are not related to a field on the UI, such as technical errors.</a:t>
            </a:r>
            <a:endParaRPr lang="en-US" dirty="0"/>
          </a:p>
          <a:p>
            <a:pPr algn="just"/>
            <a:endParaRPr lang="en-US" dirty="0"/>
          </a:p>
          <a:p>
            <a:pPr algn="just"/>
            <a:endParaRPr lang="en-US" dirty="0"/>
          </a:p>
          <a:p>
            <a:pPr algn="just"/>
            <a:endParaRPr lang="en-US" dirty="0"/>
          </a:p>
          <a:p>
            <a:pPr algn="just"/>
            <a:r>
              <a:rPr lang="en-US" dirty="0"/>
              <a:t>In this exercise we will add a footer toolbar on the View2, in that toolbar we will also add to buttons and on click of that buttons we will open a MessageBox.</a:t>
            </a:r>
          </a:p>
          <a:p>
            <a:endParaRPr lang="en-US" dirty="0"/>
          </a:p>
          <a:p>
            <a:r>
              <a:rPr lang="en-US" dirty="0"/>
              <a:t>Exercise Code/Resource:</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View2.controller.js</a:t>
            </a:r>
            <a:endParaRPr lang="en-US" dirty="0"/>
          </a:p>
        </p:txBody>
      </p:sp>
      <p:pic>
        <p:nvPicPr>
          <p:cNvPr id="5" name="Picture 4">
            <a:extLst>
              <a:ext uri="{FF2B5EF4-FFF2-40B4-BE49-F238E27FC236}">
                <a16:creationId xmlns:a16="http://schemas.microsoft.com/office/drawing/2014/main" id="{91645089-7BDD-4531-8BAC-B939CF2006BD}"/>
              </a:ext>
            </a:extLst>
          </p:cNvPr>
          <p:cNvPicPr>
            <a:picLocks noChangeAspect="1"/>
          </p:cNvPicPr>
          <p:nvPr/>
        </p:nvPicPr>
        <p:blipFill>
          <a:blip r:embed="rId6"/>
          <a:stretch>
            <a:fillRect/>
          </a:stretch>
        </p:blipFill>
        <p:spPr>
          <a:xfrm>
            <a:off x="6688232" y="2161274"/>
            <a:ext cx="5409145" cy="808910"/>
          </a:xfrm>
          <a:prstGeom prst="rect">
            <a:avLst/>
          </a:prstGeom>
        </p:spPr>
      </p:pic>
      <p:pic>
        <p:nvPicPr>
          <p:cNvPr id="10" name="Picture 9">
            <a:extLst>
              <a:ext uri="{FF2B5EF4-FFF2-40B4-BE49-F238E27FC236}">
                <a16:creationId xmlns:a16="http://schemas.microsoft.com/office/drawing/2014/main" id="{132BE1CA-377C-483D-B2DB-051C8C806CB2}"/>
              </a:ext>
            </a:extLst>
          </p:cNvPr>
          <p:cNvPicPr>
            <a:picLocks noChangeAspect="1"/>
          </p:cNvPicPr>
          <p:nvPr/>
        </p:nvPicPr>
        <p:blipFill>
          <a:blip r:embed="rId7"/>
          <a:stretch>
            <a:fillRect/>
          </a:stretch>
        </p:blipFill>
        <p:spPr>
          <a:xfrm>
            <a:off x="6842908" y="3813400"/>
            <a:ext cx="4614303" cy="1948417"/>
          </a:xfrm>
          <a:prstGeom prst="rect">
            <a:avLst/>
          </a:prstGeom>
        </p:spPr>
      </p:pic>
      <p:pic>
        <p:nvPicPr>
          <p:cNvPr id="12" name="Picture 11">
            <a:extLst>
              <a:ext uri="{FF2B5EF4-FFF2-40B4-BE49-F238E27FC236}">
                <a16:creationId xmlns:a16="http://schemas.microsoft.com/office/drawing/2014/main" id="{4FF16D10-529C-4F52-9483-0BA94524CCFC}"/>
              </a:ext>
            </a:extLst>
          </p:cNvPr>
          <p:cNvPicPr>
            <a:picLocks noChangeAspect="1"/>
          </p:cNvPicPr>
          <p:nvPr/>
        </p:nvPicPr>
        <p:blipFill>
          <a:blip r:embed="rId8"/>
          <a:stretch>
            <a:fillRect/>
          </a:stretch>
        </p:blipFill>
        <p:spPr>
          <a:xfrm>
            <a:off x="6482496" y="875100"/>
            <a:ext cx="5335129" cy="521175"/>
          </a:xfrm>
          <a:prstGeom prst="rect">
            <a:avLst/>
          </a:prstGeom>
        </p:spPr>
      </p:pic>
      <p:sp>
        <p:nvSpPr>
          <p:cNvPr id="13" name="TextBox 12">
            <a:extLst>
              <a:ext uri="{FF2B5EF4-FFF2-40B4-BE49-F238E27FC236}">
                <a16:creationId xmlns:a16="http://schemas.microsoft.com/office/drawing/2014/main" id="{63D26AAA-6C51-4540-AE87-D833F43E2ABD}"/>
              </a:ext>
            </a:extLst>
          </p:cNvPr>
          <p:cNvSpPr txBox="1"/>
          <p:nvPr/>
        </p:nvSpPr>
        <p:spPr>
          <a:xfrm>
            <a:off x="8010939" y="1544089"/>
            <a:ext cx="1938131" cy="369332"/>
          </a:xfrm>
          <a:prstGeom prst="rect">
            <a:avLst/>
          </a:prstGeom>
          <a:noFill/>
        </p:spPr>
        <p:txBody>
          <a:bodyPr wrap="square" rtlCol="0">
            <a:spAutoFit/>
          </a:bodyPr>
          <a:lstStyle/>
          <a:p>
            <a:r>
              <a:rPr lang="en-US" dirty="0"/>
              <a:t>Header Toolbar</a:t>
            </a:r>
          </a:p>
        </p:txBody>
      </p:sp>
      <p:sp>
        <p:nvSpPr>
          <p:cNvPr id="16" name="TextBox 15">
            <a:extLst>
              <a:ext uri="{FF2B5EF4-FFF2-40B4-BE49-F238E27FC236}">
                <a16:creationId xmlns:a16="http://schemas.microsoft.com/office/drawing/2014/main" id="{0373C72D-C820-41BD-B35B-496107861ECA}"/>
              </a:ext>
            </a:extLst>
          </p:cNvPr>
          <p:cNvSpPr txBox="1"/>
          <p:nvPr/>
        </p:nvSpPr>
        <p:spPr>
          <a:xfrm>
            <a:off x="8180993" y="3022460"/>
            <a:ext cx="1938131" cy="369332"/>
          </a:xfrm>
          <a:prstGeom prst="rect">
            <a:avLst/>
          </a:prstGeom>
          <a:noFill/>
        </p:spPr>
        <p:txBody>
          <a:bodyPr wrap="square" rtlCol="0">
            <a:spAutoFit/>
          </a:bodyPr>
          <a:lstStyle/>
          <a:p>
            <a:r>
              <a:rPr lang="en-US" dirty="0"/>
              <a:t>Footer Toolbar</a:t>
            </a:r>
          </a:p>
        </p:txBody>
      </p:sp>
      <p:sp>
        <p:nvSpPr>
          <p:cNvPr id="14" name="TextBox 13">
            <a:extLst>
              <a:ext uri="{FF2B5EF4-FFF2-40B4-BE49-F238E27FC236}">
                <a16:creationId xmlns:a16="http://schemas.microsoft.com/office/drawing/2014/main" id="{98CC2A7E-AC6B-46BE-BDC4-1CED4389CC3C}"/>
              </a:ext>
            </a:extLst>
          </p:cNvPr>
          <p:cNvSpPr txBox="1"/>
          <p:nvPr/>
        </p:nvSpPr>
        <p:spPr>
          <a:xfrm>
            <a:off x="8527775" y="5857403"/>
            <a:ext cx="1421296" cy="369332"/>
          </a:xfrm>
          <a:prstGeom prst="rect">
            <a:avLst/>
          </a:prstGeom>
          <a:noFill/>
        </p:spPr>
        <p:txBody>
          <a:bodyPr wrap="square" rtlCol="0">
            <a:spAutoFit/>
          </a:bodyPr>
          <a:lstStyle/>
          <a:p>
            <a:r>
              <a:rPr lang="en-US" dirty="0"/>
              <a:t>Message Box</a:t>
            </a:r>
          </a:p>
        </p:txBody>
      </p:sp>
    </p:spTree>
    <p:extLst>
      <p:ext uri="{BB962C8B-B14F-4D97-AF65-F5344CB8AC3E}">
        <p14:creationId xmlns:p14="http://schemas.microsoft.com/office/powerpoint/2010/main" val="149595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3515E4-5C87-4520-8B13-D943D13A138A}"/>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algn="l">
              <a:buFont typeface="Arial" panose="020B0604020202020204" pitchFamily="34" charset="0"/>
              <a:buChar char="•"/>
            </a:pPr>
            <a:r>
              <a:rPr lang="en-US" b="0" i="0" dirty="0">
                <a:solidFill>
                  <a:srgbClr val="333333"/>
                </a:solidFill>
                <a:effectLst/>
              </a:rPr>
              <a:t>Users have numerous work items and need to decide which ones to process first.</a:t>
            </a:r>
          </a:p>
          <a:p>
            <a:pPr algn="l">
              <a:buFont typeface="Arial" panose="020B0604020202020204" pitchFamily="34" charset="0"/>
              <a:buChar char="•"/>
            </a:pPr>
            <a:r>
              <a:rPr lang="en-US" b="0" i="0" dirty="0">
                <a:solidFill>
                  <a:srgbClr val="333333"/>
                </a:solidFill>
                <a:effectLst/>
              </a:rPr>
              <a:t>You want to give users a direct entry point for taking action on work items.</a:t>
            </a:r>
          </a:p>
          <a:p>
            <a:pPr algn="l">
              <a:buFont typeface="Arial" panose="020B0604020202020204" pitchFamily="34" charset="0"/>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57847F56-04DE-4115-9EA4-48D572B584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F639DE-5D38-429E-9C29-3CF339870A57}"/>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5" name="Rectangle 4">
            <a:extLst>
              <a:ext uri="{FF2B5EF4-FFF2-40B4-BE49-F238E27FC236}">
                <a16:creationId xmlns:a16="http://schemas.microsoft.com/office/drawing/2014/main" id="{FABB22E2-F0E2-43D7-8C14-A51F2D7963AE}"/>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6" name="Arrow: Right 5">
            <a:extLst>
              <a:ext uri="{FF2B5EF4-FFF2-40B4-BE49-F238E27FC236}">
                <a16:creationId xmlns:a16="http://schemas.microsoft.com/office/drawing/2014/main" id="{5822F15F-4290-4A0D-959E-1F3CFD2E5E85}"/>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139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2B24D0-65CB-47FE-BF77-FC26BE4B6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844181"/>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Work 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we will make over application a worklist application.</a:t>
            </a:r>
          </a:p>
          <a:p>
            <a:r>
              <a:rPr lang="en-US" dirty="0"/>
              <a:t>When we select a fruit in the list on the view1 the details of that fruit will be visible on the View2.</a:t>
            </a:r>
          </a:p>
          <a:p>
            <a:endParaRPr lang="en-US" dirty="0"/>
          </a:p>
          <a:p>
            <a:endParaRPr lang="en-US" dirty="0"/>
          </a:p>
          <a:p>
            <a:r>
              <a:rPr lang="en-US" dirty="0"/>
              <a:t>Exercise code/resources:</a:t>
            </a:r>
          </a:p>
          <a:p>
            <a:pPr marL="285750" indent="-285750">
              <a:buFontTx/>
              <a:buChar char="-"/>
            </a:pPr>
            <a:r>
              <a:rPr lang="en-US" dirty="0">
                <a:hlinkClick r:id="rId4"/>
              </a:rPr>
              <a:t>View1.view.xml</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View2.view.xml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818070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707414" cy="3139321"/>
          </a:xfrm>
          <a:prstGeom prst="rect">
            <a:avLst/>
          </a:prstGeom>
          <a:noFill/>
        </p:spPr>
        <p:txBody>
          <a:bodyPr wrap="square" rtlCol="0">
            <a:spAutoFit/>
          </a:bodyPr>
          <a:lstStyle/>
          <a:p>
            <a:pPr marL="742950" lvl="1" indent="-285750">
              <a:buFont typeface="Arial" panose="020B0604020202020204" pitchFamily="34" charset="0"/>
              <a:buChar char="•"/>
            </a:pPr>
            <a:r>
              <a:rPr lang="en-US" dirty="0"/>
              <a:t>Introduction to List Control in UI5</a:t>
            </a:r>
          </a:p>
          <a:p>
            <a:pPr marL="742950" lvl="1" indent="-285750">
              <a:buFont typeface="Arial" panose="020B0604020202020204" pitchFamily="34" charset="0"/>
              <a:buChar char="•"/>
            </a:pPr>
            <a:r>
              <a:rPr lang="en-US" dirty="0"/>
              <a:t>Types of List Control</a:t>
            </a:r>
          </a:p>
          <a:p>
            <a:pPr marL="742950" lvl="1" indent="-285750">
              <a:buFont typeface="Arial" panose="020B0604020202020204" pitchFamily="34" charset="0"/>
              <a:buChar char="•"/>
            </a:pPr>
            <a:r>
              <a:rPr lang="en-US" dirty="0"/>
              <a:t>Binding of List control</a:t>
            </a:r>
          </a:p>
          <a:p>
            <a:pPr marL="742950" lvl="1" indent="-285750">
              <a:buFont typeface="Arial" panose="020B0604020202020204" pitchFamily="34" charset="0"/>
              <a:buChar char="•"/>
            </a:pPr>
            <a:r>
              <a:rPr lang="en-US" dirty="0"/>
              <a:t>Understanding the List Modes</a:t>
            </a:r>
          </a:p>
          <a:p>
            <a:pPr marL="742950" lvl="1" indent="-285750">
              <a:buFont typeface="Arial" panose="020B0604020202020204" pitchFamily="34" charset="0"/>
              <a:buChar char="•"/>
            </a:pPr>
            <a:r>
              <a:rPr lang="en-US" dirty="0"/>
              <a:t>Understanding how to search data using Search Field</a:t>
            </a:r>
          </a:p>
          <a:p>
            <a:pPr marL="742950" lvl="1" indent="-285750">
              <a:buFont typeface="Arial" panose="020B0604020202020204" pitchFamily="34" charset="0"/>
              <a:buChar char="•"/>
            </a:pPr>
            <a:r>
              <a:rPr lang="en-US" dirty="0"/>
              <a:t>Introduction to the Data Filtering</a:t>
            </a:r>
          </a:p>
          <a:p>
            <a:pPr marL="742950" lvl="1" indent="-285750">
              <a:buFont typeface="Arial" panose="020B0604020202020204" pitchFamily="34" charset="0"/>
              <a:buChar char="•"/>
            </a:pPr>
            <a:r>
              <a:rPr lang="en-US" dirty="0"/>
              <a:t>Adding toolbar in the application.</a:t>
            </a:r>
          </a:p>
          <a:p>
            <a:pPr marL="742950" lvl="1" indent="-285750">
              <a:buFont typeface="Arial" panose="020B0604020202020204" pitchFamily="34" charset="0"/>
              <a:buChar char="•"/>
            </a:pPr>
            <a:r>
              <a:rPr lang="en-US" dirty="0"/>
              <a:t>Showing a Message Box.</a:t>
            </a:r>
          </a:p>
          <a:p>
            <a:pPr marL="742950" lvl="1" indent="-285750">
              <a:buFont typeface="Arial" panose="020B0604020202020204" pitchFamily="34" charset="0"/>
              <a:buChar char="•"/>
            </a:pPr>
            <a:r>
              <a:rPr lang="en-US" dirty="0"/>
              <a:t>Introduction to Worklist Fiori Application</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FC2FBDF6-DC40-444C-8C1A-B32F033E1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3"/>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4"/>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Basic List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add some commonly used list controls to the view. We will also see how to use the samples given in the UI5 SDK.</a:t>
            </a:r>
          </a:p>
          <a:p>
            <a:endParaRPr lang="en-US" dirty="0"/>
          </a:p>
          <a:p>
            <a:r>
              <a:rPr lang="en-US" dirty="0"/>
              <a:t>Exercise code/resource:-</a:t>
            </a:r>
          </a:p>
          <a:p>
            <a:pPr marL="285750" indent="-285750">
              <a:buFontTx/>
              <a:buChar char="-"/>
            </a:pPr>
            <a:r>
              <a:rPr lang="en-US" dirty="0">
                <a:hlinkClick r:id="rId3"/>
              </a:rPr>
              <a:t>View1.view.xml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Colourful illustration of programmer working Free Vector">
            <a:extLst>
              <a:ext uri="{FF2B5EF4-FFF2-40B4-BE49-F238E27FC236}">
                <a16:creationId xmlns:a16="http://schemas.microsoft.com/office/drawing/2014/main" id="{CC7D83E9-BBD5-41EA-B276-73CAECF063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18" b="12213"/>
          <a:stretch/>
        </p:blipFill>
        <p:spPr bwMode="auto">
          <a:xfrm>
            <a:off x="6714468" y="1781711"/>
            <a:ext cx="5024559" cy="445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011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List Items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E24DC50-E16F-4F70-9D07-81FC2F598B19}"/>
              </a:ext>
            </a:extLst>
          </p:cNvPr>
          <p:cNvSpPr txBox="1"/>
          <p:nvPr/>
        </p:nvSpPr>
        <p:spPr>
          <a:xfrm>
            <a:off x="261764" y="779090"/>
            <a:ext cx="11161643" cy="2861681"/>
          </a:xfrm>
          <a:prstGeom prst="rect">
            <a:avLst/>
          </a:prstGeom>
          <a:noFill/>
        </p:spPr>
        <p:txBody>
          <a:bodyPr wrap="square" rtlCol="0">
            <a:spAutoFit/>
          </a:bodyPr>
          <a:lstStyle/>
          <a:p>
            <a:r>
              <a:rPr lang="en-US" dirty="0"/>
              <a:t>Now we will bind the list form some demo data. But before we start, we need some demo data in json file. The data is provided in exercise as fruits.json.</a:t>
            </a:r>
          </a:p>
          <a:p>
            <a:endParaRPr lang="en-US" dirty="0"/>
          </a:p>
          <a:p>
            <a:r>
              <a:rPr lang="en-US" dirty="0"/>
              <a:t>It contains 3 entity sets:</a:t>
            </a:r>
          </a:p>
          <a:p>
            <a:endParaRPr lang="en-US" dirty="0"/>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 currency, unit, availability (available, discontinued, out of stock), season, photo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lat, lng -10</a:t>
            </a:r>
          </a:p>
          <a:p>
            <a:pPr defTabSz="914126"/>
            <a:r>
              <a:rPr lang="en-US" sz="1799" b="1" dirty="0">
                <a:solidFill>
                  <a:prstClr val="black"/>
                </a:solidFill>
                <a:latin typeface="Calibri"/>
              </a:rPr>
              <a:t>supplier – </a:t>
            </a:r>
            <a:r>
              <a:rPr lang="en-US" sz="1799" dirty="0">
                <a:solidFill>
                  <a:prstClr val="black"/>
                </a:solidFill>
                <a:latin typeface="Calibri"/>
              </a:rPr>
              <a:t>name, contactPerson, contactNo, sinceWhen, city, speciality :[“name of fruits”] -10</a:t>
            </a:r>
          </a:p>
          <a:p>
            <a:pPr defTabSz="914126"/>
            <a:endParaRPr lang="en-US" sz="1799" b="1" dirty="0">
              <a:solidFill>
                <a:prstClr val="black"/>
              </a:solidFill>
              <a:latin typeface="Calibri"/>
            </a:endParaRPr>
          </a:p>
        </p:txBody>
      </p:sp>
      <p:pic>
        <p:nvPicPr>
          <p:cNvPr id="3" name="Picture 2">
            <a:extLst>
              <a:ext uri="{FF2B5EF4-FFF2-40B4-BE49-F238E27FC236}">
                <a16:creationId xmlns:a16="http://schemas.microsoft.com/office/drawing/2014/main" id="{C8B94851-AE58-4148-B08F-21B0EB824A23}"/>
              </a:ext>
            </a:extLst>
          </p:cNvPr>
          <p:cNvPicPr>
            <a:picLocks noChangeAspect="1"/>
          </p:cNvPicPr>
          <p:nvPr/>
        </p:nvPicPr>
        <p:blipFill>
          <a:blip r:embed="rId3"/>
          <a:stretch>
            <a:fillRect/>
          </a:stretch>
        </p:blipFill>
        <p:spPr>
          <a:xfrm>
            <a:off x="2898922" y="3429000"/>
            <a:ext cx="4448269" cy="3128726"/>
          </a:xfrm>
          <a:prstGeom prst="rect">
            <a:avLst/>
          </a:prstGeom>
        </p:spPr>
      </p:pic>
    </p:spTree>
    <p:extLst>
      <p:ext uri="{BB962C8B-B14F-4D97-AF65-F5344CB8AC3E}">
        <p14:creationId xmlns:p14="http://schemas.microsoft.com/office/powerpoint/2010/main" val="2294320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tx1">
                    <a:lumMod val="95000"/>
                    <a:lumOff val="5000"/>
                  </a:schemeClr>
                </a:solidFill>
                <a:latin typeface="Cooper Black" panose="0208090404030B020404" pitchFamily="18" charset="0"/>
              </a:rPr>
              <a:t>Model </a:t>
            </a:r>
            <a:r>
              <a:rPr lang="en-US" sz="3600" i="0" dirty="0">
                <a:solidFill>
                  <a:schemeClr val="tx1">
                    <a:lumMod val="95000"/>
                    <a:lumOff val="5000"/>
                  </a:schemeClr>
                </a:solidFill>
                <a:effectLst/>
                <a:latin typeface="Cooper Black" panose="0208090404030B020404" pitchFamily="18" charset="0"/>
              </a:rPr>
              <a:t>Instantiation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sz="1800" b="0" i="0" dirty="0">
                <a:solidFill>
                  <a:schemeClr val="tx1">
                    <a:lumMod val="95000"/>
                    <a:lumOff val="5000"/>
                  </a:schemeClr>
                </a:solidFill>
                <a:effectLst/>
                <a:latin typeface="Calibri (Body)"/>
              </a:rPr>
              <a:t>The app configures several data models that are used throughout the app to update the views or to store additional configuration options.</a:t>
            </a:r>
          </a:p>
          <a:p>
            <a:pPr algn="just"/>
            <a:r>
              <a:rPr lang="en-US" sz="1800" b="0" i="0" dirty="0">
                <a:solidFill>
                  <a:schemeClr val="tx1">
                    <a:lumMod val="95000"/>
                    <a:lumOff val="5000"/>
                  </a:schemeClr>
                </a:solidFill>
                <a:effectLst/>
                <a:latin typeface="Calibri (Body)"/>
              </a:rPr>
              <a:t>The service model and the resource bundle are instantiated automatically by the app’s component during startup and described in the first section. The local view models and helper models such as the device model are set up as JSON models and described in the second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08FBB71D-5C4B-44E0-868A-A77AB4BC6649}"/>
              </a:ext>
            </a:extLst>
          </p:cNvPr>
          <p:cNvSpPr txBox="1"/>
          <p:nvPr/>
        </p:nvSpPr>
        <p:spPr>
          <a:xfrm>
            <a:off x="261765" y="2525820"/>
            <a:ext cx="6506784" cy="2862322"/>
          </a:xfrm>
          <a:prstGeom prst="rect">
            <a:avLst/>
          </a:prstGeom>
          <a:noFill/>
        </p:spPr>
        <p:txBody>
          <a:bodyPr wrap="square" rtlCol="0">
            <a:spAutoFit/>
          </a:bodyPr>
          <a:lstStyle/>
          <a:p>
            <a:pPr marL="0" indent="0" algn="l">
              <a:buNone/>
            </a:pPr>
            <a:r>
              <a:rPr lang="en-US" sz="1800" b="1" i="0" dirty="0">
                <a:solidFill>
                  <a:schemeClr val="tx1">
                    <a:lumMod val="95000"/>
                    <a:lumOff val="5000"/>
                  </a:schemeClr>
                </a:solidFill>
                <a:effectLst/>
                <a:latin typeface="Calibri (Body)"/>
              </a:rPr>
              <a:t>Automatic Model Instantiation</a:t>
            </a:r>
          </a:p>
          <a:p>
            <a:pPr algn="just"/>
            <a:r>
              <a:rPr lang="en-US" sz="1800" b="0" i="0" dirty="0">
                <a:solidFill>
                  <a:schemeClr val="tx1">
                    <a:lumMod val="95000"/>
                    <a:lumOff val="5000"/>
                  </a:schemeClr>
                </a:solidFill>
                <a:effectLst/>
                <a:latin typeface="Calibri (Body)"/>
              </a:rPr>
              <a:t>The templates instantiate the service and resource model automatically using the following configuration entries in the descriptor. When the component of the app is initialized, these models will be made available under the configured name throughout the app.</a:t>
            </a:r>
          </a:p>
          <a:p>
            <a:pPr algn="just"/>
            <a:r>
              <a:rPr lang="en-US" sz="1800" b="0" i="0" dirty="0">
                <a:solidFill>
                  <a:schemeClr val="tx1">
                    <a:lumMod val="95000"/>
                    <a:lumOff val="5000"/>
                  </a:schemeClr>
                </a:solidFill>
                <a:effectLst/>
                <a:latin typeface="Calibri (Body)"/>
              </a:rPr>
              <a:t>An external service is defined in the dataSources section of the sap.app namespace. In the example shown below, we configure an OData with protocol version 2.0 and the alias "mainService" in the manifest.json file:</a:t>
            </a:r>
          </a:p>
        </p:txBody>
      </p:sp>
      <p:pic>
        <p:nvPicPr>
          <p:cNvPr id="5" name="Picture 4">
            <a:extLst>
              <a:ext uri="{FF2B5EF4-FFF2-40B4-BE49-F238E27FC236}">
                <a16:creationId xmlns:a16="http://schemas.microsoft.com/office/drawing/2014/main" id="{A2702084-5560-429A-97A5-6C8C2CBF8BEC}"/>
              </a:ext>
            </a:extLst>
          </p:cNvPr>
          <p:cNvPicPr>
            <a:picLocks noChangeAspect="1"/>
          </p:cNvPicPr>
          <p:nvPr/>
        </p:nvPicPr>
        <p:blipFill>
          <a:blip r:embed="rId3"/>
          <a:stretch>
            <a:fillRect/>
          </a:stretch>
        </p:blipFill>
        <p:spPr>
          <a:xfrm>
            <a:off x="6768549" y="2893893"/>
            <a:ext cx="5161686" cy="2521193"/>
          </a:xfrm>
          <a:prstGeom prst="rect">
            <a:avLst/>
          </a:prstGeom>
        </p:spPr>
      </p:pic>
    </p:spTree>
    <p:extLst>
      <p:ext uri="{BB962C8B-B14F-4D97-AF65-F5344CB8AC3E}">
        <p14:creationId xmlns:p14="http://schemas.microsoft.com/office/powerpoint/2010/main" val="330676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Object List Item with demo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Instantiate our model in Manifest.json and then bind the newly created model with the List in the view.</a:t>
            </a:r>
          </a:p>
          <a:p>
            <a:r>
              <a:rPr lang="en-US" dirty="0"/>
              <a:t>Along with that we will also use some formatter in the list.</a:t>
            </a:r>
          </a:p>
          <a:p>
            <a:endParaRPr lang="en-US" dirty="0"/>
          </a:p>
          <a:p>
            <a:r>
              <a:rPr lang="en-US" dirty="0"/>
              <a:t>Exercise code/resource:</a:t>
            </a:r>
          </a:p>
          <a:p>
            <a:pPr marL="285750" indent="-285750">
              <a:buFontTx/>
              <a:buChar char="-"/>
            </a:pPr>
            <a:r>
              <a:rPr lang="en-US" dirty="0">
                <a:hlinkClick r:id="rId3"/>
              </a:rPr>
              <a:t>View1.view.xml</a:t>
            </a:r>
            <a:endParaRPr lang="en-US" dirty="0"/>
          </a:p>
          <a:p>
            <a:pPr marL="285750" indent="-285750">
              <a:buFontTx/>
              <a:buChar char="-"/>
            </a:pPr>
            <a:r>
              <a:rPr lang="en-US" dirty="0">
                <a:hlinkClick r:id="rId4"/>
              </a:rPr>
              <a:t>manifest.json</a:t>
            </a:r>
            <a:endParaRPr lang="en-US" dirty="0"/>
          </a:p>
          <a:p>
            <a:pPr marL="285750" indent="-285750">
              <a:buFontTx/>
              <a:buChar char="-"/>
            </a:pPr>
            <a:r>
              <a:rPr lang="en-US" dirty="0">
                <a:hlinkClick r:id="rId5"/>
              </a:rPr>
              <a:t>fruits.json</a:t>
            </a:r>
            <a:endParaRPr lang="en-US" dirty="0"/>
          </a:p>
          <a:p>
            <a:pPr marL="285750" indent="-285750">
              <a:buFontTx/>
              <a:buChar char="-"/>
            </a:pPr>
            <a:r>
              <a:rPr lang="en-US" dirty="0">
                <a:hlinkClick r:id="rId6"/>
              </a:rPr>
              <a:t>formatter.js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7D56016-B8DC-4833-8E83-7C01BAE7E5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5787" y="1620735"/>
            <a:ext cx="5214449" cy="430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470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2341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Search Fields to Filter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02523" cy="3693319"/>
          </a:xfrm>
          <a:prstGeom prst="rect">
            <a:avLst/>
          </a:prstGeom>
          <a:noFill/>
        </p:spPr>
        <p:txBody>
          <a:bodyPr wrap="square" rtlCol="0">
            <a:spAutoFit/>
          </a:bodyPr>
          <a:lstStyle/>
          <a:p>
            <a:pPr algn="just"/>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pPr algn="just"/>
            <a:endParaRPr lang="en-US" dirty="0"/>
          </a:p>
          <a:p>
            <a:pPr algn="just"/>
            <a:r>
              <a:rPr lang="en-US" dirty="0"/>
              <a:t>In this exercise we will implement the search functionality in our application to filter data in fruits list.</a:t>
            </a:r>
          </a:p>
          <a:p>
            <a:pPr algn="just"/>
            <a:endParaRPr lang="en-US" dirty="0"/>
          </a:p>
          <a:p>
            <a:pPr algn="just"/>
            <a:r>
              <a:rPr lang="en-US" dirty="0"/>
              <a:t>Exercise code/resource:</a:t>
            </a:r>
          </a:p>
          <a:p>
            <a:pPr marL="285750" indent="-285750" algn="just">
              <a:buFontTx/>
              <a:buChar char="-"/>
            </a:pPr>
            <a:r>
              <a:rPr lang="en-US" dirty="0">
                <a:hlinkClick r:id="rId3"/>
              </a:rPr>
              <a:t>View1.view.xml</a:t>
            </a:r>
            <a:endParaRPr lang="en-US" dirty="0"/>
          </a:p>
          <a:p>
            <a:pPr marL="285750" indent="-285750" algn="just">
              <a:buFontTx/>
              <a:buChar char="-"/>
            </a:pPr>
            <a:r>
              <a:rPr lang="en-US" dirty="0">
                <a:hlinkClick r:id="rId4"/>
              </a:rPr>
              <a:t>View1.controller.js</a:t>
            </a:r>
            <a:endParaRPr lang="en-US" dirty="0"/>
          </a:p>
          <a:p>
            <a:pPr algn="just"/>
            <a:endParaRPr lang="en-US" dirty="0"/>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1AAC1C5-D49B-42E8-BCD1-7EFB0105D0A2}"/>
              </a:ext>
            </a:extLst>
          </p:cNvPr>
          <p:cNvPicPr>
            <a:picLocks noChangeAspect="1"/>
          </p:cNvPicPr>
          <p:nvPr/>
        </p:nvPicPr>
        <p:blipFill>
          <a:blip r:embed="rId5"/>
          <a:stretch>
            <a:fillRect/>
          </a:stretch>
        </p:blipFill>
        <p:spPr>
          <a:xfrm>
            <a:off x="6096000" y="3059111"/>
            <a:ext cx="5513366" cy="2282043"/>
          </a:xfrm>
          <a:prstGeom prst="rect">
            <a:avLst/>
          </a:prstGeom>
          <a:ln>
            <a:solidFill>
              <a:schemeClr val="tx1"/>
            </a:solidFill>
          </a:ln>
        </p:spPr>
      </p:pic>
    </p:spTree>
    <p:extLst>
      <p:ext uri="{BB962C8B-B14F-4D97-AF65-F5344CB8AC3E}">
        <p14:creationId xmlns:p14="http://schemas.microsoft.com/office/powerpoint/2010/main" val="256029717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10516</TotalTime>
  <Words>1287</Words>
  <Application>Microsoft Office PowerPoint</Application>
  <PresentationFormat>Widescreen</PresentationFormat>
  <Paragraphs>154</Paragraphs>
  <Slides>18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(Body)</vt:lpstr>
      <vt:lpstr>Calibri Light</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697</cp:revision>
  <dcterms:created xsi:type="dcterms:W3CDTF">2016-07-10T03:33:26Z</dcterms:created>
  <dcterms:modified xsi:type="dcterms:W3CDTF">2022-02-10T11:56:29Z</dcterms:modified>
</cp:coreProperties>
</file>